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64" r:id="rId17"/>
    <p:sldId id="265" r:id="rId18"/>
    <p:sldId id="26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483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36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629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44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9427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61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59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habr.com/ru/post/56699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66" y="157480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Настроены </a:t>
            </a:r>
            <a:r>
              <a:rPr lang="en-US" dirty="0">
                <a:highlight>
                  <a:srgbClr val="F8F8F8"/>
                </a:highlight>
              </a:rPr>
              <a:t>L</a:t>
            </a:r>
            <a:r>
              <a:rPr lang="ru-RU" dirty="0">
                <a:highlight>
                  <a:srgbClr val="F8F8F8"/>
                </a:highlight>
              </a:rPr>
              <a:t>3-связность всех линков </a:t>
            </a:r>
            <a:r>
              <a:rPr lang="en-US" dirty="0">
                <a:highlight>
                  <a:srgbClr val="F8F8F8"/>
                </a:highlight>
              </a:rPr>
              <a:t>ACCESS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Distribution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CORE </a:t>
            </a:r>
            <a:r>
              <a:rPr lang="ru-RU" dirty="0">
                <a:highlight>
                  <a:srgbClr val="F8F8F8"/>
                </a:highlight>
              </a:rPr>
              <a:t>оборудования ЦО. Это создало базу для использования одного из </a:t>
            </a:r>
            <a:r>
              <a:rPr lang="en-US" dirty="0">
                <a:highlight>
                  <a:srgbClr val="F8F8F8"/>
                </a:highlight>
              </a:rPr>
              <a:t>IGP</a:t>
            </a:r>
            <a:r>
              <a:rPr lang="ru-RU" dirty="0">
                <a:highlight>
                  <a:srgbClr val="F8F8F8"/>
                </a:highlight>
              </a:rPr>
              <a:t>. Выбран был </a:t>
            </a:r>
            <a:r>
              <a:rPr lang="en-US" dirty="0">
                <a:highlight>
                  <a:srgbClr val="F8F8F8"/>
                </a:highlight>
              </a:rPr>
              <a:t>OSPF</a:t>
            </a:r>
            <a:r>
              <a:rPr lang="ru-RU" dirty="0">
                <a:highlight>
                  <a:srgbClr val="F8F8F8"/>
                </a:highlight>
              </a:rPr>
              <a:t>, так как это не проприетарный протокол (в отличии от </a:t>
            </a:r>
            <a:r>
              <a:rPr lang="en-US" dirty="0">
                <a:highlight>
                  <a:srgbClr val="F8F8F8"/>
                </a:highlight>
              </a:rPr>
              <a:t>EIGRP)</a:t>
            </a:r>
            <a:r>
              <a:rPr lang="ru-RU" dirty="0">
                <a:highlight>
                  <a:srgbClr val="F8F8F8"/>
                </a:highlight>
              </a:rPr>
              <a:t> и он может работать на оборудовании разных производителей.</a:t>
            </a:r>
            <a:r>
              <a:rPr lang="en-US" dirty="0">
                <a:highlight>
                  <a:srgbClr val="F8F8F8"/>
                </a:highlight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В ходе проекта выяснилось что </a:t>
            </a:r>
            <a:r>
              <a:rPr lang="en-US" dirty="0">
                <a:highlight>
                  <a:srgbClr val="F8F8F8"/>
                </a:highlight>
              </a:rPr>
              <a:t>OSPFv2</a:t>
            </a:r>
            <a:r>
              <a:rPr lang="ru-RU" dirty="0">
                <a:highlight>
                  <a:srgbClr val="F8F8F8"/>
                </a:highlight>
              </a:rPr>
              <a:t> на используемом имидже не предоставляет возможность фильтрации </a:t>
            </a:r>
            <a:r>
              <a:rPr lang="en-US" dirty="0">
                <a:highlight>
                  <a:srgbClr val="F8F8F8"/>
                </a:highlight>
              </a:rPr>
              <a:t>IPv6</a:t>
            </a:r>
            <a:r>
              <a:rPr lang="ru-RU" dirty="0">
                <a:highlight>
                  <a:srgbClr val="F8F8F8"/>
                </a:highlight>
              </a:rPr>
              <a:t>, поэтому была применена настройка </a:t>
            </a:r>
            <a:r>
              <a:rPr lang="en-US" dirty="0">
                <a:highlight>
                  <a:srgbClr val="F8F8F8"/>
                </a:highlight>
              </a:rPr>
              <a:t>OSPFv3 </a:t>
            </a:r>
            <a:r>
              <a:rPr lang="ru-RU" dirty="0">
                <a:highlight>
                  <a:srgbClr val="F8F8F8"/>
                </a:highlight>
              </a:rPr>
              <a:t>с </a:t>
            </a:r>
            <a:r>
              <a:rPr lang="ru-RU" dirty="0" err="1">
                <a:highlight>
                  <a:srgbClr val="F8F8F8"/>
                </a:highlight>
              </a:rPr>
              <a:t>редистрибуцией</a:t>
            </a:r>
            <a:r>
              <a:rPr lang="ru-RU" dirty="0">
                <a:highlight>
                  <a:srgbClr val="F8F8F8"/>
                </a:highlight>
              </a:rPr>
              <a:t> префиксов.</a:t>
            </a:r>
            <a:r>
              <a:rPr lang="en-US" dirty="0">
                <a:highlight>
                  <a:srgbClr val="F8F8F8"/>
                </a:highlight>
              </a:rPr>
              <a:t> </a:t>
            </a:r>
            <a:r>
              <a:rPr lang="ru-RU" dirty="0">
                <a:highlight>
                  <a:srgbClr val="F8F8F8"/>
                </a:highlight>
              </a:rPr>
              <a:t>Настроены дополнительно  </a:t>
            </a:r>
            <a:endParaRPr lang="en-US" dirty="0">
              <a:highlight>
                <a:srgbClr val="F8F8F8"/>
              </a:highlight>
            </a:endParaRPr>
          </a:p>
          <a:p>
            <a:pPr algn="ctr"/>
            <a:r>
              <a:rPr lang="en-US" dirty="0">
                <a:highlight>
                  <a:srgbClr val="F8F8F8"/>
                </a:highlight>
              </a:rPr>
              <a:t>                                                                                                                          ospfv3 2, ospfv3 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AE07A-317D-40FA-B747-62BA2F9F3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2847974"/>
            <a:ext cx="5214409" cy="390443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09E42C5-3180-424A-A2B2-8F6C5FD6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10143"/>
              </p:ext>
            </p:extLst>
          </p:nvPr>
        </p:nvGraphicFramePr>
        <p:xfrm>
          <a:off x="6778766" y="3038475"/>
          <a:ext cx="4267200" cy="3238500"/>
        </p:xfrm>
        <a:graphic>
          <a:graphicData uri="http://schemas.openxmlformats.org/drawingml/2006/table">
            <a:tbl>
              <a:tblPr/>
              <a:tblGrid>
                <a:gridCol w="4267200">
                  <a:extLst>
                    <a:ext uri="{9D8B030D-6E8A-4147-A177-3AD203B41FA5}">
                      <a16:colId xmlns:a16="http://schemas.microsoft.com/office/drawing/2014/main" val="3235186949"/>
                    </a:ext>
                  </a:extLst>
                </a:gridCol>
              </a:tblGrid>
              <a:tr h="3238500">
                <a:tc>
                  <a:txBody>
                    <a:bodyPr/>
                    <a:lstStyle/>
                    <a:p>
                      <a:r>
                        <a:rPr lang="en-US" dirty="0"/>
                        <a:t>DSWACC1#show run | sec </a:t>
                      </a:r>
                      <a:r>
                        <a:rPr lang="en-US" dirty="0" err="1"/>
                        <a:t>ospf</a:t>
                      </a:r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ospfv3 3 ipv6 area 3</a:t>
                      </a:r>
                    </a:p>
                    <a:p>
                      <a:r>
                        <a:rPr lang="en-US" dirty="0"/>
                        <a:t> ospfv3 3 ipv4 area 3</a:t>
                      </a:r>
                    </a:p>
                    <a:p>
                      <a:r>
                        <a:rPr lang="en-US" dirty="0"/>
                        <a:t> ospfv3 3 ipv6 area 3</a:t>
                      </a:r>
                    </a:p>
                    <a:p>
                      <a:r>
                        <a:rPr lang="en-US" dirty="0"/>
                        <a:t> ospfv3 3 ipv4 area 3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69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4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Так фильтруется </a:t>
            </a:r>
            <a:r>
              <a:rPr lang="ru-RU" dirty="0" err="1">
                <a:highlight>
                  <a:srgbClr val="F8F8F8"/>
                </a:highlight>
              </a:rPr>
              <a:t>прифекс</a:t>
            </a:r>
            <a:r>
              <a:rPr lang="ru-RU" dirty="0">
                <a:highlight>
                  <a:srgbClr val="F8F8F8"/>
                </a:highlight>
              </a:rPr>
              <a:t> </a:t>
            </a:r>
            <a:r>
              <a:rPr lang="en-US" dirty="0">
                <a:highlight>
                  <a:srgbClr val="F8F8F8"/>
                </a:highlight>
              </a:rPr>
              <a:t>AREA1</a:t>
            </a:r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AC6140A-25FE-40F8-B891-623955628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20560"/>
              </p:ext>
            </p:extLst>
          </p:nvPr>
        </p:nvGraphicFramePr>
        <p:xfrm>
          <a:off x="786950" y="1937214"/>
          <a:ext cx="10191750" cy="4572000"/>
        </p:xfrm>
        <a:graphic>
          <a:graphicData uri="http://schemas.openxmlformats.org/drawingml/2006/table">
            <a:tbl>
              <a:tblPr/>
              <a:tblGrid>
                <a:gridCol w="4776788">
                  <a:extLst>
                    <a:ext uri="{9D8B030D-6E8A-4147-A177-3AD203B41FA5}">
                      <a16:colId xmlns:a16="http://schemas.microsoft.com/office/drawing/2014/main" val="3127132796"/>
                    </a:ext>
                  </a:extLst>
                </a:gridCol>
                <a:gridCol w="5414962">
                  <a:extLst>
                    <a:ext uri="{9D8B030D-6E8A-4147-A177-3AD203B41FA5}">
                      <a16:colId xmlns:a16="http://schemas.microsoft.com/office/drawing/2014/main" val="2314061656"/>
                    </a:ext>
                  </a:extLst>
                </a:gridCol>
              </a:tblGrid>
              <a:tr h="3981450">
                <a:tc>
                  <a:txBody>
                    <a:bodyPr/>
                    <a:lstStyle/>
                    <a:p>
                      <a:r>
                        <a:rPr lang="en-US" dirty="0"/>
                        <a:t>router ospfv3 2</a:t>
                      </a:r>
                    </a:p>
                    <a:p>
                      <a:r>
                        <a:rPr lang="en-US" dirty="0"/>
                        <a:t> router-id 1.1.1.4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ipv4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3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ipv6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3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router ospfv3 3</a:t>
                      </a:r>
                    </a:p>
                    <a:p>
                      <a:r>
                        <a:rPr lang="en-US" dirty="0"/>
                        <a:t> router-id 1.1.1.4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ipv4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route-map AREA0-to-AREA3-IPV4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2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ipv6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2 route-map AREA0-to-AREA3-IPV6</a:t>
                      </a:r>
                    </a:p>
                    <a:p>
                      <a:r>
                        <a:rPr lang="en-US" dirty="0"/>
                        <a:t> exit-address-family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05078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2B7FF-466D-4E16-9EBD-6D0702D8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45" y="2640012"/>
            <a:ext cx="4955093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1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Вариант использования </a:t>
            </a:r>
            <a:r>
              <a:rPr lang="en-US" dirty="0">
                <a:highlight>
                  <a:srgbClr val="F8F8F8"/>
                </a:highlight>
              </a:rPr>
              <a:t>BGP</a:t>
            </a:r>
            <a:r>
              <a:rPr lang="ru-RU" dirty="0">
                <a:highlight>
                  <a:srgbClr val="F8F8F8"/>
                </a:highlight>
              </a:rPr>
              <a:t>- подключение к </a:t>
            </a:r>
            <a:r>
              <a:rPr lang="en-US" dirty="0">
                <a:highlight>
                  <a:srgbClr val="F8F8F8"/>
                </a:highlight>
              </a:rPr>
              <a:t>ISP </a:t>
            </a:r>
            <a:r>
              <a:rPr lang="ru-RU" dirty="0">
                <a:highlight>
                  <a:srgbClr val="F8F8F8"/>
                </a:highlight>
              </a:rPr>
              <a:t>1,2 показался наиболее интересным. Были запроектированы номера </a:t>
            </a:r>
            <a:r>
              <a:rPr lang="en-US" dirty="0">
                <a:highlight>
                  <a:srgbClr val="F8F8F8"/>
                </a:highlight>
              </a:rPr>
              <a:t>AS </a:t>
            </a:r>
            <a:r>
              <a:rPr lang="ru-RU" dirty="0">
                <a:highlight>
                  <a:srgbClr val="F8F8F8"/>
                </a:highlight>
              </a:rPr>
              <a:t>и несколько </a:t>
            </a:r>
            <a:r>
              <a:rPr lang="ru-RU" dirty="0" err="1">
                <a:highlight>
                  <a:srgbClr val="F8F8F8"/>
                </a:highlight>
              </a:rPr>
              <a:t>провайдеро</a:t>
            </a:r>
            <a:r>
              <a:rPr lang="ru-RU" dirty="0">
                <a:highlight>
                  <a:srgbClr val="F8F8F8"/>
                </a:highlight>
              </a:rPr>
              <a:t>-независимые сегментов для двух регионов: Москва, СПб. </a:t>
            </a:r>
            <a:r>
              <a:rPr lang="en-US" dirty="0">
                <a:highlight>
                  <a:srgbClr val="F8F8F8"/>
                </a:highlight>
              </a:rPr>
              <a:t>BGP </a:t>
            </a:r>
            <a:r>
              <a:rPr lang="ru-RU" dirty="0">
                <a:highlight>
                  <a:srgbClr val="F8F8F8"/>
                </a:highlight>
              </a:rPr>
              <a:t>на </a:t>
            </a:r>
            <a:r>
              <a:rPr lang="en-US" dirty="0">
                <a:highlight>
                  <a:srgbClr val="F8F8F8"/>
                </a:highlight>
              </a:rPr>
              <a:t>EDGE</a:t>
            </a:r>
            <a:r>
              <a:rPr lang="ru-RU" dirty="0">
                <a:highlight>
                  <a:srgbClr val="F8F8F8"/>
                </a:highlight>
              </a:rPr>
              <a:t>-оборудовании ЦО и СПб настроено с учетом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6.</a:t>
            </a: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lang="en-US" sz="3000" dirty="0">
              <a:solidFill>
                <a:srgbClr val="FF000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DRAW.io</a:t>
            </a:r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r"/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lang="en-US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L23-BGP</a:t>
            </a:r>
            <a:endParaRPr sz="3000" dirty="0">
              <a:solidFill>
                <a:srgbClr val="FF000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BAEBBD-F652-4CEA-93CD-72A9BA7A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285115"/>
            <a:ext cx="6657235" cy="39757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B268F-C8CB-4FAE-B5A4-7D22F0C82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400" y="2904929"/>
            <a:ext cx="6191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Настроены </a:t>
            </a:r>
            <a:r>
              <a:rPr lang="en-US" dirty="0">
                <a:highlight>
                  <a:srgbClr val="F8F8F8"/>
                </a:highlight>
              </a:rPr>
              <a:t>VPN</a:t>
            </a:r>
            <a:r>
              <a:rPr lang="ru-RU" dirty="0">
                <a:highlight>
                  <a:srgbClr val="F8F8F8"/>
                </a:highlight>
              </a:rPr>
              <a:t>-туннели между офисами ЦО, СПб с </a:t>
            </a:r>
            <a:r>
              <a:rPr lang="ru-RU" dirty="0" err="1">
                <a:highlight>
                  <a:srgbClr val="F8F8F8"/>
                </a:highlight>
              </a:rPr>
              <a:t>редистрибуцией</a:t>
            </a:r>
            <a:r>
              <a:rPr lang="ru-RU" dirty="0">
                <a:highlight>
                  <a:srgbClr val="F8F8F8"/>
                </a:highlight>
              </a:rPr>
              <a:t> маршрутов из </a:t>
            </a:r>
            <a:r>
              <a:rPr lang="en-US" dirty="0">
                <a:highlight>
                  <a:srgbClr val="F8F8F8"/>
                </a:highlight>
              </a:rPr>
              <a:t>EIGRP </a:t>
            </a:r>
            <a:r>
              <a:rPr lang="ru-RU" dirty="0">
                <a:highlight>
                  <a:srgbClr val="F8F8F8"/>
                </a:highlight>
              </a:rPr>
              <a:t>в </a:t>
            </a:r>
            <a:r>
              <a:rPr lang="en-US" dirty="0">
                <a:highlight>
                  <a:srgbClr val="F8F8F8"/>
                </a:highlight>
              </a:rPr>
              <a:t>OSPF</a:t>
            </a:r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76BB4-93F8-4E9E-9D65-8B00C68E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3" y="2254587"/>
            <a:ext cx="7640073" cy="34158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99C6928-287A-4E98-902D-4B4B7847C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403302"/>
              </p:ext>
            </p:extLst>
          </p:nvPr>
        </p:nvGraphicFramePr>
        <p:xfrm>
          <a:off x="8090959" y="1889760"/>
          <a:ext cx="3971925" cy="4968240"/>
        </p:xfrm>
        <a:graphic>
          <a:graphicData uri="http://schemas.openxmlformats.org/drawingml/2006/table">
            <a:tbl>
              <a:tblPr/>
              <a:tblGrid>
                <a:gridCol w="3971925">
                  <a:extLst>
                    <a:ext uri="{9D8B030D-6E8A-4147-A177-3AD203B41FA5}">
                      <a16:colId xmlns:a16="http://schemas.microsoft.com/office/drawing/2014/main" val="4016248280"/>
                    </a:ext>
                  </a:extLst>
                </a:gridCol>
              </a:tblGrid>
              <a:tr h="4695825">
                <a:tc>
                  <a:txBody>
                    <a:bodyPr/>
                    <a:lstStyle/>
                    <a:p>
                      <a:r>
                        <a:rPr lang="en-US" sz="800" dirty="0"/>
                        <a:t>### OSPF AREA15</a:t>
                      </a:r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</a:t>
                      </a:r>
                    </a:p>
                    <a:p>
                      <a:r>
                        <a:rPr lang="en-US" sz="800" dirty="0"/>
                        <a:t>router-id 10.0.5.11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Tunnel11035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2</a:t>
                      </a:r>
                    </a:p>
                    <a:p>
                      <a:r>
                        <a:rPr lang="en-US" sz="800" dirty="0"/>
                        <a:t>router-id 10.0.5.12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Tunnel21035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3</a:t>
                      </a:r>
                    </a:p>
                    <a:p>
                      <a:r>
                        <a:rPr lang="en-US" sz="800" dirty="0"/>
                        <a:t>router-id 10.0.5.13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Tunnel12035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4</a:t>
                      </a:r>
                    </a:p>
                    <a:p>
                      <a:r>
                        <a:rPr lang="en-US" sz="800" dirty="0"/>
                        <a:t>router-id 10.0.5.14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Tunnel22035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Tunnel11035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 area 15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Tunnel21035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2 area 16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Tunnel12035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3 area 17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Tunnel22035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4 area 18</a:t>
                      </a:r>
                      <a:endParaRPr lang="ru-RU" sz="8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21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52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</a:t>
            </a:r>
            <a:r>
              <a:rPr lang="en-US" dirty="0">
                <a:highlight>
                  <a:srgbClr val="F8F8F8"/>
                </a:highlight>
              </a:rPr>
              <a:t>VPN</a:t>
            </a:r>
            <a:r>
              <a:rPr lang="ru-RU" dirty="0">
                <a:highlight>
                  <a:srgbClr val="F8F8F8"/>
                </a:highlight>
              </a:rPr>
              <a:t>-туннели между офисами ЦО, СПб с </a:t>
            </a:r>
            <a:r>
              <a:rPr lang="ru-RU" dirty="0" err="1">
                <a:highlight>
                  <a:srgbClr val="F8F8F8"/>
                </a:highlight>
              </a:rPr>
              <a:t>редистрибуцией</a:t>
            </a:r>
            <a:r>
              <a:rPr lang="ru-RU" dirty="0">
                <a:highlight>
                  <a:srgbClr val="F8F8F8"/>
                </a:highlight>
              </a:rPr>
              <a:t> маршрутов из </a:t>
            </a:r>
            <a:r>
              <a:rPr lang="en-US" dirty="0">
                <a:highlight>
                  <a:srgbClr val="F8F8F8"/>
                </a:highlight>
              </a:rPr>
              <a:t>EIGRP </a:t>
            </a:r>
            <a:r>
              <a:rPr lang="ru-RU" dirty="0">
                <a:highlight>
                  <a:srgbClr val="F8F8F8"/>
                </a:highlight>
              </a:rPr>
              <a:t>в </a:t>
            </a:r>
            <a:r>
              <a:rPr lang="en-US" dirty="0">
                <a:highlight>
                  <a:srgbClr val="F8F8F8"/>
                </a:highlight>
              </a:rPr>
              <a:t>OSPF </a:t>
            </a:r>
            <a:r>
              <a:rPr lang="ru-RU" dirty="0">
                <a:highlight>
                  <a:srgbClr val="F8F8F8"/>
                </a:highlight>
              </a:rPr>
              <a:t>на адресах </a:t>
            </a:r>
            <a:r>
              <a:rPr lang="en-US" dirty="0">
                <a:highlight>
                  <a:srgbClr val="F8F8F8"/>
                </a:highlight>
              </a:rPr>
              <a:t>AS</a:t>
            </a:r>
            <a:r>
              <a:rPr lang="ru-RU" dirty="0">
                <a:highlight>
                  <a:srgbClr val="F8F8F8"/>
                </a:highlight>
              </a:rPr>
              <a:t> и доработанными таймерами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99C6928-287A-4E98-902D-4B4B7847C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60131"/>
              </p:ext>
            </p:extLst>
          </p:nvPr>
        </p:nvGraphicFramePr>
        <p:xfrm>
          <a:off x="6095966" y="1897454"/>
          <a:ext cx="2162750" cy="4695825"/>
        </p:xfrm>
        <a:graphic>
          <a:graphicData uri="http://schemas.openxmlformats.org/drawingml/2006/table">
            <a:tbl>
              <a:tblPr/>
              <a:tblGrid>
                <a:gridCol w="2162750">
                  <a:extLst>
                    <a:ext uri="{9D8B030D-6E8A-4147-A177-3AD203B41FA5}">
                      <a16:colId xmlns:a16="http://schemas.microsoft.com/office/drawing/2014/main" val="4016248280"/>
                    </a:ext>
                  </a:extLst>
                </a:gridCol>
              </a:tblGrid>
              <a:tr h="4695825">
                <a:tc>
                  <a:txBody>
                    <a:bodyPr/>
                    <a:lstStyle/>
                    <a:p>
                      <a:r>
                        <a:rPr lang="en-US" sz="800" dirty="0"/>
                        <a:t>interface Tunnel220501</a:t>
                      </a:r>
                    </a:p>
                    <a:p>
                      <a:r>
                        <a:rPr lang="en-US" sz="800" dirty="0"/>
                        <a:t> description 2-EDGE-R31-2</a:t>
                      </a:r>
                    </a:p>
                    <a:p>
                      <a:r>
                        <a:rPr lang="en-US" sz="800" dirty="0"/>
                        <a:t> bandwidth 12000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address 172.17.15.41 255.255.255.248</a:t>
                      </a:r>
                    </a:p>
                    <a:p>
                      <a:r>
                        <a:rPr lang="en-US" sz="800" dirty="0"/>
                        <a:t> ipv6 enable</a:t>
                      </a:r>
                    </a:p>
                    <a:p>
                      <a:r>
                        <a:rPr lang="en-US" sz="800" dirty="0"/>
                        <a:t> ipv6 address 3FFE:22::1/64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mtu</a:t>
                      </a:r>
                      <a:r>
                        <a:rPr lang="en-US" sz="800" dirty="0"/>
                        <a:t> 1400</a:t>
                      </a:r>
                    </a:p>
                    <a:p>
                      <a:r>
                        <a:rPr lang="en-US" sz="800" dirty="0"/>
                        <a:t> tunnel source Loo1001</a:t>
                      </a:r>
                    </a:p>
                    <a:p>
                      <a:r>
                        <a:rPr lang="en-US" sz="800" dirty="0"/>
                        <a:t> tunnel destination 50.50.96.1</a:t>
                      </a:r>
                    </a:p>
                    <a:p>
                      <a:r>
                        <a:rPr lang="en-US" sz="800" dirty="0"/>
                        <a:t>no shut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</a:t>
                      </a:r>
                    </a:p>
                    <a:p>
                      <a:r>
                        <a:rPr lang="en-US" sz="800" dirty="0"/>
                        <a:t> no passive-interface Tunnel220501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ipv6 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</a:t>
                      </a:r>
                    </a:p>
                    <a:p>
                      <a:r>
                        <a:rPr lang="en-US" sz="800" dirty="0"/>
                        <a:t> no passive-interface Tunnel220501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Tunnel220501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 area 20</a:t>
                      </a:r>
                    </a:p>
                    <a:p>
                      <a:r>
                        <a:rPr lang="en-US" sz="800" dirty="0"/>
                        <a:t> ipv6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 area 20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dead-interval 3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hello-interval 2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retransmit-interval 4</a:t>
                      </a:r>
                    </a:p>
                    <a:p>
                      <a:r>
                        <a:rPr lang="en-US" sz="800" dirty="0"/>
                        <a:t>no shut</a:t>
                      </a:r>
                      <a:endParaRPr lang="ru-RU" sz="8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219994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4BA4FD-01A3-4E0B-9A1A-7C5BA2A9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6" y="2306354"/>
            <a:ext cx="5756779" cy="2964914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A1643A6-185C-4A44-B0BD-71A979624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37123"/>
              </p:ext>
            </p:extLst>
          </p:nvPr>
        </p:nvGraphicFramePr>
        <p:xfrm>
          <a:off x="8389398" y="1899821"/>
          <a:ext cx="2467992" cy="4643022"/>
        </p:xfrm>
        <a:graphic>
          <a:graphicData uri="http://schemas.openxmlformats.org/drawingml/2006/table">
            <a:tbl>
              <a:tblPr/>
              <a:tblGrid>
                <a:gridCol w="2467992">
                  <a:extLst>
                    <a:ext uri="{9D8B030D-6E8A-4147-A177-3AD203B41FA5}">
                      <a16:colId xmlns:a16="http://schemas.microsoft.com/office/drawing/2014/main" val="826168720"/>
                    </a:ext>
                  </a:extLst>
                </a:gridCol>
              </a:tblGrid>
              <a:tr h="4643022">
                <a:tc>
                  <a:txBody>
                    <a:bodyPr/>
                    <a:lstStyle/>
                    <a:p>
                      <a:r>
                        <a:rPr lang="en-US" sz="800" dirty="0"/>
                        <a:t>interface Tunnel220351</a:t>
                      </a:r>
                    </a:p>
                    <a:p>
                      <a:r>
                        <a:rPr lang="en-US" sz="800" dirty="0"/>
                        <a:t> description 2-EDGE2-1</a:t>
                      </a:r>
                    </a:p>
                    <a:p>
                      <a:r>
                        <a:rPr lang="en-US" sz="800" dirty="0"/>
                        <a:t> bandwidth 12000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address 172.17.15.42 255.255.255.248</a:t>
                      </a:r>
                    </a:p>
                    <a:p>
                      <a:r>
                        <a:rPr lang="en-US" sz="800" dirty="0"/>
                        <a:t> ipv6 enable</a:t>
                      </a:r>
                    </a:p>
                    <a:p>
                      <a:r>
                        <a:rPr lang="en-US" sz="800" dirty="0"/>
                        <a:t> ipv6 address 3FFE:22::2/64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mtu</a:t>
                      </a:r>
                      <a:r>
                        <a:rPr lang="en-US" sz="800" dirty="0"/>
                        <a:t> 1400</a:t>
                      </a:r>
                    </a:p>
                    <a:p>
                      <a:r>
                        <a:rPr lang="en-US" sz="800" dirty="0"/>
                        <a:t> tunnel source Loopback2042</a:t>
                      </a:r>
                    </a:p>
                    <a:p>
                      <a:r>
                        <a:rPr lang="en-US" sz="800" dirty="0"/>
                        <a:t> tunnel destination 35.10.10.2</a:t>
                      </a:r>
                    </a:p>
                    <a:p>
                      <a:r>
                        <a:rPr lang="en-US" sz="800" dirty="0"/>
                        <a:t>no shut</a:t>
                      </a:r>
                      <a:endParaRPr lang="ru-RU" sz="800" dirty="0"/>
                    </a:p>
                    <a:p>
                      <a:endParaRPr lang="ru-RU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6</a:t>
                      </a:r>
                    </a:p>
                    <a:p>
                      <a:r>
                        <a:rPr lang="en-US" sz="800" dirty="0"/>
                        <a:t>no passive-interface Tunnel220351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ipv6 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6</a:t>
                      </a:r>
                    </a:p>
                    <a:p>
                      <a:r>
                        <a:rPr lang="en-US" sz="800" dirty="0"/>
                        <a:t>router-id 10.0.5.16</a:t>
                      </a:r>
                    </a:p>
                    <a:p>
                      <a:r>
                        <a:rPr lang="en-US" sz="800" dirty="0"/>
                        <a:t>no passive-interface Tunnel110351</a:t>
                      </a:r>
                    </a:p>
                    <a:p>
                      <a:r>
                        <a:rPr lang="en-US" sz="800" dirty="0"/>
                        <a:t>Exit</a:t>
                      </a:r>
                      <a:endParaRPr lang="ru-RU" sz="800" dirty="0"/>
                    </a:p>
                    <a:p>
                      <a:endParaRPr lang="ru-RU" sz="800" dirty="0"/>
                    </a:p>
                    <a:p>
                      <a:r>
                        <a:rPr lang="en-US" sz="800" dirty="0"/>
                        <a:t>interface Tunnel220351</a:t>
                      </a:r>
                    </a:p>
                    <a:p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6 area 20</a:t>
                      </a:r>
                    </a:p>
                    <a:p>
                      <a:r>
                        <a:rPr lang="en-US" sz="800" dirty="0"/>
                        <a:t> ipv6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6 area 20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dead-interval 3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hello-interval 2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retransmit-interval 4</a:t>
                      </a:r>
                    </a:p>
                    <a:p>
                      <a:r>
                        <a:rPr lang="en-US" sz="800" dirty="0"/>
                        <a:t>no shut</a:t>
                      </a:r>
                      <a:endParaRPr lang="ru-RU" sz="8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978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25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В </a:t>
            </a:r>
            <a:r>
              <a:rPr lang="en-US" dirty="0">
                <a:highlight>
                  <a:srgbClr val="F8F8F8"/>
                </a:highlight>
              </a:rPr>
              <a:t>GNS3 </a:t>
            </a:r>
            <a:r>
              <a:rPr lang="ru-RU" dirty="0">
                <a:highlight>
                  <a:srgbClr val="F8F8F8"/>
                </a:highlight>
              </a:rPr>
              <a:t>импортирована </a:t>
            </a:r>
            <a:r>
              <a:rPr lang="en-US" dirty="0">
                <a:highlight>
                  <a:srgbClr val="F8F8F8"/>
                </a:highlight>
              </a:rPr>
              <a:t>VM </a:t>
            </a:r>
            <a:r>
              <a:rPr lang="ru-RU" dirty="0">
                <a:highlight>
                  <a:srgbClr val="F8F8F8"/>
                </a:highlight>
              </a:rPr>
              <a:t>с </a:t>
            </a:r>
            <a:r>
              <a:rPr lang="en-US" dirty="0">
                <a:highlight>
                  <a:srgbClr val="F8F8F8"/>
                </a:highlight>
              </a:rPr>
              <a:t>Windows Server</a:t>
            </a:r>
            <a:r>
              <a:rPr lang="ru-RU" dirty="0">
                <a:highlight>
                  <a:srgbClr val="F8F8F8"/>
                </a:highlight>
              </a:rPr>
              <a:t> 2016. В ЦО Настроены </a:t>
            </a:r>
            <a:r>
              <a:rPr lang="en-US" dirty="0">
                <a:highlight>
                  <a:srgbClr val="F8F8F8"/>
                </a:highlight>
              </a:rPr>
              <a:t>AD</a:t>
            </a:r>
            <a:r>
              <a:rPr lang="ru-RU" dirty="0">
                <a:highlight>
                  <a:srgbClr val="F8F8F8"/>
                </a:highlight>
              </a:rPr>
              <a:t>, сервисы </a:t>
            </a:r>
            <a:r>
              <a:rPr lang="en-US" dirty="0">
                <a:highlight>
                  <a:srgbClr val="F8F8F8"/>
                </a:highlight>
              </a:rPr>
              <a:t>DHCP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DNS</a:t>
            </a:r>
            <a:r>
              <a:rPr lang="ru-RU" dirty="0">
                <a:highlight>
                  <a:srgbClr val="F8F8F8"/>
                </a:highlight>
              </a:rPr>
              <a:t> с учетом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0270B4-5162-4D72-B5FB-0B2ECAD1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196785"/>
            <a:ext cx="8124825" cy="377353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DB6513F-EE8E-4F8E-9BE5-9988C7DC4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89923"/>
              </p:ext>
            </p:extLst>
          </p:nvPr>
        </p:nvGraphicFramePr>
        <p:xfrm>
          <a:off x="8534400" y="2381250"/>
          <a:ext cx="3305175" cy="4057650"/>
        </p:xfrm>
        <a:graphic>
          <a:graphicData uri="http://schemas.openxmlformats.org/drawingml/2006/table">
            <a:tbl>
              <a:tblPr/>
              <a:tblGrid>
                <a:gridCol w="3305175">
                  <a:extLst>
                    <a:ext uri="{9D8B030D-6E8A-4147-A177-3AD203B41FA5}">
                      <a16:colId xmlns:a16="http://schemas.microsoft.com/office/drawing/2014/main" val="2963897680"/>
                    </a:ext>
                  </a:extLst>
                </a:gridCol>
              </a:tblGrid>
              <a:tr h="4057650">
                <a:tc>
                  <a:txBody>
                    <a:bodyPr/>
                    <a:lstStyle/>
                    <a:p>
                      <a:r>
                        <a:rPr lang="ru-RU" sz="1000" dirty="0"/>
                        <a:t>### Назначение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-helper</a:t>
                      </a:r>
                    </a:p>
                    <a:p>
                      <a:r>
                        <a:rPr lang="en-US" sz="1000" dirty="0"/>
                        <a:t>interface Vlan62</a:t>
                      </a:r>
                    </a:p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 helper-address 172.17.16.1</a:t>
                      </a:r>
                    </a:p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 helper-address 172.17.17.1 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prefix 2000:AAAD:1:602::/64 no-advertise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managed-config-flag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other-config-flag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dhcp</a:t>
                      </a:r>
                      <a:r>
                        <a:rPr lang="en-US" sz="1000" dirty="0"/>
                        <a:t> relay destination 2000:aaad:1:500::1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dhcp</a:t>
                      </a:r>
                      <a:r>
                        <a:rPr lang="en-US" sz="1000" dirty="0"/>
                        <a:t> relay destination 2000:aaad:1:501::1</a:t>
                      </a:r>
                    </a:p>
                    <a:p>
                      <a:r>
                        <a:rPr lang="en-US" sz="1000" dirty="0"/>
                        <a:t> no shutdown</a:t>
                      </a:r>
                    </a:p>
                    <a:p>
                      <a:r>
                        <a:rPr lang="en-US" sz="1000" dirty="0"/>
                        <a:t> no shutdown</a:t>
                      </a:r>
                    </a:p>
                    <a:p>
                      <a:r>
                        <a:rPr lang="en-US" sz="1000" dirty="0"/>
                        <a:t>!</a:t>
                      </a:r>
                      <a:endParaRPr lang="ru-RU" sz="10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48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7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5" y="348786"/>
            <a:ext cx="1100560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Демонстрация работы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DUAL IPv4/IPv6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08D07F-FC22-45C5-BD5E-54DB923015F7}"/>
              </a:ext>
            </a:extLst>
          </p:cNvPr>
          <p:cNvSpPr/>
          <p:nvPr/>
        </p:nvSpPr>
        <p:spPr>
          <a:xfrm>
            <a:off x="257175" y="1390650"/>
            <a:ext cx="117157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Физическое переключение между сетями этажа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Ip-helper </a:t>
            </a:r>
            <a:r>
              <a:rPr lang="ru-RU" dirty="0">
                <a:solidFill>
                  <a:srgbClr val="FF0000"/>
                </a:solidFill>
              </a:rPr>
              <a:t> в регионе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Пример отказа </a:t>
            </a:r>
            <a:r>
              <a:rPr lang="en-US" dirty="0">
                <a:solidFill>
                  <a:srgbClr val="FF0000"/>
                </a:solidFill>
              </a:rPr>
              <a:t>ISP1</a:t>
            </a:r>
            <a:r>
              <a:rPr lang="ru-RU" dirty="0">
                <a:solidFill>
                  <a:srgbClr val="FF0000"/>
                </a:solidFill>
              </a:rPr>
              <a:t> с сохранением доступности </a:t>
            </a:r>
            <a:r>
              <a:rPr lang="en-US" dirty="0">
                <a:solidFill>
                  <a:srgbClr val="FF0000"/>
                </a:solidFill>
              </a:rPr>
              <a:t>WEB </a:t>
            </a:r>
            <a:r>
              <a:rPr lang="ru-RU" dirty="0">
                <a:solidFill>
                  <a:srgbClr val="FF0000"/>
                </a:solidFill>
              </a:rPr>
              <a:t> в сегменте </a:t>
            </a:r>
            <a:r>
              <a:rPr lang="en-US" dirty="0">
                <a:solidFill>
                  <a:srgbClr val="FF0000"/>
                </a:solidFill>
              </a:rPr>
              <a:t>Server</a:t>
            </a:r>
            <a:endParaRPr lang="ru-RU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Логическая проблема – погас старый </a:t>
            </a:r>
            <a:r>
              <a:rPr lang="en-US" dirty="0">
                <a:solidFill>
                  <a:srgbClr val="FF0000"/>
                </a:solidFill>
              </a:rPr>
              <a:t>OSPFv2 IPv4</a:t>
            </a:r>
            <a:r>
              <a:rPr lang="ru-RU" dirty="0">
                <a:solidFill>
                  <a:srgbClr val="FF0000"/>
                </a:solidFill>
              </a:rPr>
              <a:t>, проверяем веб по </a:t>
            </a:r>
            <a:r>
              <a:rPr lang="en-US" dirty="0">
                <a:solidFill>
                  <a:srgbClr val="FF0000"/>
                </a:solidFill>
              </a:rPr>
              <a:t>IPv6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566464" y="1552805"/>
            <a:ext cx="10905801" cy="422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Выводы: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Поставленные задачи удалось реализовать на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ru-RU">
                <a:latin typeface="Roboto"/>
                <a:ea typeface="Roboto"/>
                <a:cs typeface="Roboto"/>
                <a:sym typeface="Roboto"/>
              </a:rPr>
              <a:t>%: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Настроена отказоустойчивая сеть ЦО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Построены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VPN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до второго офиса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Удалось добиться автоматизации восстановления доступа к сервису интернет после аварии на каком-либо из провайдеров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Мои дальнейшие планы (на что не хватило времени в данном проекте)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DMVPN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Системы защиты туннелей (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IPSEC)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Организация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FlexVPN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подключений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Я только к концу обучения поймал свой режим и сделал достаточно большой объем работ, но он мог бы быть еще больше.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6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lang="ru-RU"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Захаров Ф.В.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Заместитель начальника отдела эксплуатации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https://vk.com/abc_cisco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995A7E-D1E2-4E3D-8E3C-7E20C36F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410" y="5363373"/>
            <a:ext cx="841166" cy="906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Внедрение </a:t>
            </a:r>
            <a:r>
              <a:rPr lang="ru-RU" sz="3600" dirty="0" err="1"/>
              <a:t>дуал</a:t>
            </a:r>
            <a:r>
              <a:rPr lang="ru-RU" sz="3600" dirty="0"/>
              <a:t>-стека IPv4/IPv6 для организации отказоустойчивой работы ядра сети предприятия, на основе оборудования CISCO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Захаров Ф.В.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11478826" y="5590125"/>
            <a:ext cx="297538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11478826" y="5935296"/>
            <a:ext cx="297537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11478826" y="6269802"/>
            <a:ext cx="297538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C0A98C-4583-4871-AD1B-A0653EDC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410" y="5363373"/>
            <a:ext cx="841166" cy="906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Получить инфраструктуру, способную прогнозируемо </a:t>
            </a:r>
          </a:p>
          <a:p>
            <a:pPr lvl="0" algn="ctr"/>
            <a:r>
              <a:rPr lang="ru-RU" sz="1600" dirty="0"/>
              <a:t>работать в случае отказа каких-либо её элементов: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56391" y="154010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25016" y="2638648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Автоматическое восстановление сервиса доступа </a:t>
            </a:r>
          </a:p>
          <a:p>
            <a:pPr lvl="0" algn="ctr"/>
            <a:r>
              <a:rPr lang="ru-RU" sz="1600" dirty="0"/>
              <a:t>к услуге Интернет с кратковременной деградацией</a:t>
            </a:r>
          </a:p>
        </p:txBody>
      </p:sp>
      <p:sp>
        <p:nvSpPr>
          <p:cNvPr id="232" name="Google Shape;232;p25"/>
          <p:cNvSpPr txBox="1"/>
          <p:nvPr/>
        </p:nvSpPr>
        <p:spPr>
          <a:xfrm>
            <a:off x="2556391" y="24847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25016" y="3554590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Настройка дублирующего оборудования соответствующего уровня </a:t>
            </a:r>
          </a:p>
          <a:p>
            <a:pPr algn="ctr"/>
            <a:r>
              <a:rPr lang="ru-RU" dirty="0"/>
              <a:t>(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EDGE</a:t>
            </a:r>
            <a:r>
              <a:rPr lang="ru-RU" dirty="0"/>
              <a:t>), которое берет на себя </a:t>
            </a:r>
          </a:p>
          <a:p>
            <a:pPr algn="ctr"/>
            <a:r>
              <a:rPr lang="ru-RU" dirty="0"/>
              <a:t>нагрузку отказавшего узла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40603" y="339812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4;p25">
            <a:extLst>
              <a:ext uri="{FF2B5EF4-FFF2-40B4-BE49-F238E27FC236}">
                <a16:creationId xmlns:a16="http://schemas.microsoft.com/office/drawing/2014/main" id="{22F9704D-12F8-476C-AB9F-9C90B6DA2344}"/>
              </a:ext>
            </a:extLst>
          </p:cNvPr>
          <p:cNvSpPr/>
          <p:nvPr/>
        </p:nvSpPr>
        <p:spPr>
          <a:xfrm>
            <a:off x="2325016" y="4460466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Предусмотреть отказ ряда линков, соединяющих 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</a:p>
          <a:p>
            <a:pPr algn="ctr"/>
            <a:r>
              <a:rPr lang="en-US" dirty="0"/>
              <a:t>Core</a:t>
            </a:r>
            <a:r>
              <a:rPr lang="ru-RU" dirty="0"/>
              <a:t>,  </a:t>
            </a:r>
            <a:r>
              <a:rPr lang="en-US" dirty="0"/>
              <a:t>EDGE </a:t>
            </a:r>
            <a:r>
              <a:rPr lang="ru-RU" dirty="0"/>
              <a:t>–  с возможной частичной деградацией пропускной </a:t>
            </a:r>
          </a:p>
          <a:p>
            <a:pPr algn="ctr"/>
            <a:r>
              <a:rPr lang="ru-RU" dirty="0"/>
              <a:t>способности, но сохранением доступа к сервисам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6435D869-D52D-45A8-8C98-524F56C9F4E2}"/>
              </a:ext>
            </a:extLst>
          </p:cNvPr>
          <p:cNvSpPr txBox="1"/>
          <p:nvPr/>
        </p:nvSpPr>
        <p:spPr>
          <a:xfrm>
            <a:off x="2540603" y="42832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34;p25">
            <a:extLst>
              <a:ext uri="{FF2B5EF4-FFF2-40B4-BE49-F238E27FC236}">
                <a16:creationId xmlns:a16="http://schemas.microsoft.com/office/drawing/2014/main" id="{85C05708-A1D3-4002-8A71-D7E2A58F5568}"/>
              </a:ext>
            </a:extLst>
          </p:cNvPr>
          <p:cNvSpPr/>
          <p:nvPr/>
        </p:nvSpPr>
        <p:spPr>
          <a:xfrm>
            <a:off x="2340804" y="5356074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Предусмотреть отказа в работе соответствующего протокола </a:t>
            </a:r>
            <a:r>
              <a:rPr lang="en-US" dirty="0" err="1"/>
              <a:t>IPv</a:t>
            </a:r>
            <a:r>
              <a:rPr lang="ru-RU" dirty="0"/>
              <a:t>4 или </a:t>
            </a:r>
            <a:r>
              <a:rPr lang="en-US" dirty="0" err="1"/>
              <a:t>IPv</a:t>
            </a:r>
            <a:r>
              <a:rPr lang="ru-RU" dirty="0"/>
              <a:t>6: </a:t>
            </a:r>
          </a:p>
          <a:p>
            <a:pPr algn="ctr"/>
            <a:r>
              <a:rPr lang="ru-RU" dirty="0"/>
              <a:t>это не должно стать причиной проблемы с доступом к ресурсам </a:t>
            </a:r>
          </a:p>
          <a:p>
            <a:pPr algn="ctr"/>
            <a:r>
              <a:rPr lang="ru-RU" dirty="0"/>
              <a:t>при наличии соответствующих </a:t>
            </a:r>
            <a:r>
              <a:rPr lang="en-US" dirty="0"/>
              <a:t>A</a:t>
            </a:r>
            <a:r>
              <a:rPr lang="ru-RU" dirty="0"/>
              <a:t>-записей </a:t>
            </a:r>
            <a:r>
              <a:rPr lang="en-US" dirty="0"/>
              <a:t>DNS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6;p25">
            <a:extLst>
              <a:ext uri="{FF2B5EF4-FFF2-40B4-BE49-F238E27FC236}">
                <a16:creationId xmlns:a16="http://schemas.microsoft.com/office/drawing/2014/main" id="{4C1230C3-EE4E-4B47-AB7E-F7870D64BB27}"/>
              </a:ext>
            </a:extLst>
          </p:cNvPr>
          <p:cNvSpPr txBox="1"/>
          <p:nvPr/>
        </p:nvSpPr>
        <p:spPr>
          <a:xfrm>
            <a:off x="2556391" y="517884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Получить опыт в проектировании отказоустойчивой </a:t>
            </a:r>
          </a:p>
          <a:p>
            <a:pPr algn="ctr"/>
            <a:r>
              <a:rPr lang="ru-RU" dirty="0"/>
              <a:t>инфраструктуры, способную обеспечить работу в случае </a:t>
            </a:r>
          </a:p>
          <a:p>
            <a:pPr algn="ctr"/>
            <a:r>
              <a:rPr lang="ru-RU" dirty="0"/>
              <a:t>отказа каких-либо элементов инфраструктуры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dirty="0"/>
              <a:t>Изучить способы дублирования физического оборудование </a:t>
            </a:r>
            <a:endParaRPr lang="en-US" dirty="0"/>
          </a:p>
          <a:p>
            <a:pPr lvl="0" algn="ctr"/>
            <a:r>
              <a:rPr lang="ru-RU" dirty="0"/>
              <a:t>уровня 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EDGE</a:t>
            </a:r>
            <a:r>
              <a:rPr lang="ru-RU" dirty="0"/>
              <a:t> (</a:t>
            </a:r>
            <a:r>
              <a:rPr lang="en-US" dirty="0"/>
              <a:t>Stack</a:t>
            </a:r>
            <a:r>
              <a:rPr lang="ru-RU" dirty="0"/>
              <a:t>, </a:t>
            </a:r>
            <a:endParaRPr lang="en-US" dirty="0"/>
          </a:p>
          <a:p>
            <a:pPr lvl="0" algn="ctr"/>
            <a:r>
              <a:rPr lang="ru-RU" dirty="0"/>
              <a:t>Модульность, избыточные линки, резервные </a:t>
            </a:r>
            <a:r>
              <a:rPr lang="ru-RU" dirty="0" err="1"/>
              <a:t>ноды</a:t>
            </a:r>
            <a:r>
              <a:rPr lang="ru-RU" dirty="0"/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Рассмотреть способы создания отказоустойчивого </a:t>
            </a:r>
            <a:endParaRPr lang="en-US" dirty="0"/>
          </a:p>
          <a:p>
            <a:pPr algn="ctr"/>
            <a:r>
              <a:rPr lang="ru-RU" dirty="0"/>
              <a:t>подключение к двум </a:t>
            </a:r>
            <a:r>
              <a:rPr lang="en-US" dirty="0"/>
              <a:t>ISP</a:t>
            </a:r>
            <a:r>
              <a:rPr lang="ru-RU" dirty="0"/>
              <a:t> (</a:t>
            </a:r>
            <a:r>
              <a:rPr lang="en-US" dirty="0"/>
              <a:t>PBR</a:t>
            </a:r>
            <a:r>
              <a:rPr lang="ru-RU" dirty="0"/>
              <a:t> или </a:t>
            </a:r>
            <a:r>
              <a:rPr lang="en-US" dirty="0"/>
              <a:t>AS</a:t>
            </a:r>
            <a:r>
              <a:rPr lang="ru-RU" dirty="0"/>
              <a:t>, то есть </a:t>
            </a:r>
            <a:endParaRPr lang="en-US" dirty="0"/>
          </a:p>
          <a:p>
            <a:pPr algn="ctr"/>
            <a:r>
              <a:rPr lang="ru-RU" dirty="0" err="1"/>
              <a:t>провайдеро</a:t>
            </a:r>
            <a:r>
              <a:rPr lang="ru-RU" dirty="0"/>
              <a:t>-независимые адреса)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dirty="0"/>
              <a:t>Логика работы хостов в режиме </a:t>
            </a:r>
            <a:r>
              <a:rPr lang="en-US" dirty="0"/>
              <a:t>Dual Stack </a:t>
            </a:r>
            <a:r>
              <a:rPr lang="en-US" dirty="0" err="1"/>
              <a:t>IPv</a:t>
            </a:r>
            <a:r>
              <a:rPr lang="ru-RU" dirty="0"/>
              <a:t>4/</a:t>
            </a:r>
            <a:r>
              <a:rPr lang="en-US" dirty="0" err="1"/>
              <a:t>IPv</a:t>
            </a:r>
            <a:r>
              <a:rPr lang="ru-RU" dirty="0"/>
              <a:t>6 с </a:t>
            </a:r>
          </a:p>
          <a:p>
            <a:pPr lvl="0" algn="ctr"/>
            <a:r>
              <a:rPr lang="ru-RU" dirty="0"/>
              <a:t>применением методов динамического выделения </a:t>
            </a:r>
          </a:p>
          <a:p>
            <a:pPr lvl="0" algn="ctr"/>
            <a:r>
              <a:rPr lang="en-US" dirty="0"/>
              <a:t>IP</a:t>
            </a:r>
            <a:r>
              <a:rPr lang="ru-RU" dirty="0"/>
              <a:t>-адресов (</a:t>
            </a:r>
            <a:r>
              <a:rPr lang="en-US" dirty="0"/>
              <a:t>DHCP Cisco</a:t>
            </a:r>
            <a:r>
              <a:rPr lang="ru-RU" dirty="0"/>
              <a:t>, </a:t>
            </a:r>
            <a:r>
              <a:rPr lang="en-US" dirty="0"/>
              <a:t>DNS Windows Server</a:t>
            </a:r>
            <a:r>
              <a:rPr lang="ru-RU" dirty="0"/>
              <a:t> 2016)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Опробовать на практике построение </a:t>
            </a:r>
          </a:p>
          <a:p>
            <a:pPr lvl="0" algn="ctr"/>
            <a:r>
              <a:rPr lang="ru-RU" sz="1600" dirty="0"/>
              <a:t>отказоустойчивых </a:t>
            </a:r>
            <a:r>
              <a:rPr lang="en-US" sz="1600" dirty="0"/>
              <a:t>VPN</a:t>
            </a:r>
            <a:r>
              <a:rPr lang="ru-RU" sz="1600" dirty="0"/>
              <a:t>-туннелей - </a:t>
            </a:r>
            <a:r>
              <a:rPr lang="en-US" dirty="0"/>
              <a:t>GRE </a:t>
            </a:r>
            <a:r>
              <a:rPr lang="ru-RU" dirty="0"/>
              <a:t>без </a:t>
            </a:r>
          </a:p>
          <a:p>
            <a:pPr lvl="0" algn="ctr"/>
            <a:r>
              <a:rPr lang="ru-RU" dirty="0"/>
              <a:t>шифрования с </a:t>
            </a:r>
            <a:r>
              <a:rPr lang="ru-RU" dirty="0" err="1"/>
              <a:t>редистрибуцией</a:t>
            </a:r>
            <a:r>
              <a:rPr lang="ru-RU" dirty="0"/>
              <a:t>  маршрутов)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Виртуализация на базе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GNS3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L2/L3 Cisco IOS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/>
              <a:t>LACP - </a:t>
            </a:r>
            <a:r>
              <a:rPr lang="ru-RU" sz="1600" dirty="0"/>
              <a:t>физическое резервирование </a:t>
            </a:r>
            <a:r>
              <a:rPr lang="en-US" sz="1600" dirty="0"/>
              <a:t>L3 </a:t>
            </a:r>
            <a:r>
              <a:rPr lang="ru-RU" sz="1600" dirty="0"/>
              <a:t>линков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OSPFv2/OSPFv3 – </a:t>
            </a:r>
            <a:r>
              <a:rPr lang="ru-RU" dirty="0"/>
              <a:t>один из сегментов полностью </a:t>
            </a:r>
            <a:r>
              <a:rPr lang="en-US" dirty="0"/>
              <a:t>OSPFv3</a:t>
            </a:r>
            <a:r>
              <a:rPr lang="ru-RU" dirty="0"/>
              <a:t>, </a:t>
            </a:r>
          </a:p>
          <a:p>
            <a:pPr lvl="0" algn="ctr"/>
            <a:r>
              <a:rPr lang="ru-RU" dirty="0"/>
              <a:t>с </a:t>
            </a:r>
            <a:r>
              <a:rPr lang="ru-RU" dirty="0" err="1"/>
              <a:t>редистрибуцией</a:t>
            </a:r>
            <a:r>
              <a:rPr lang="ru-RU" dirty="0"/>
              <a:t> маршрутов </a:t>
            </a:r>
            <a:r>
              <a:rPr lang="en-US" dirty="0"/>
              <a:t>IPv6 </a:t>
            </a:r>
            <a:r>
              <a:rPr lang="ru-RU" dirty="0" err="1"/>
              <a:t>перфиксов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BGP</a:t>
            </a:r>
            <a:r>
              <a:rPr lang="ru-RU" dirty="0"/>
              <a:t> для отказоустойчивого </a:t>
            </a:r>
            <a:r>
              <a:rPr lang="en-US" dirty="0"/>
              <a:t>ISP-</a:t>
            </a:r>
            <a:r>
              <a:rPr lang="ru-RU" dirty="0"/>
              <a:t>подключения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Windows Server 2016 - </a:t>
            </a:r>
            <a:r>
              <a:rPr lang="ru-RU" dirty="0"/>
              <a:t>роль </a:t>
            </a:r>
            <a:r>
              <a:rPr lang="en-US" dirty="0"/>
              <a:t>DHCP, DNS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Разработано адресное пространство ЦО и регионов с учетом выделения сетевых сегментов под сервисы/области использования.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3294C-8A82-4200-B777-C2B558CA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7" y="2187818"/>
            <a:ext cx="7306674" cy="26604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038B6D-266E-47F4-B6C3-D4D18992E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128" y="3604302"/>
            <a:ext cx="7867947" cy="3045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В системе виртуализации </a:t>
            </a:r>
            <a:r>
              <a:rPr lang="en-US" dirty="0">
                <a:highlight>
                  <a:srgbClr val="F8F8F8"/>
                </a:highlight>
              </a:rPr>
              <a:t>GNS3</a:t>
            </a:r>
            <a:r>
              <a:rPr lang="ru-RU" dirty="0">
                <a:highlight>
                  <a:srgbClr val="F8F8F8"/>
                </a:highlight>
              </a:rPr>
              <a:t> построена типовая инфраструктура ЦО и дочернего общества с выделением </a:t>
            </a:r>
            <a:r>
              <a:rPr lang="en-US" dirty="0">
                <a:highlight>
                  <a:srgbClr val="F8F8F8"/>
                </a:highlight>
              </a:rPr>
              <a:t>ACCESS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Distribution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CORE</a:t>
            </a:r>
            <a:r>
              <a:rPr lang="ru-RU" dirty="0">
                <a:highlight>
                  <a:srgbClr val="F8F8F8"/>
                </a:highlight>
              </a:rPr>
              <a:t>. Схема отрисована в редакторе </a:t>
            </a:r>
            <a:r>
              <a:rPr lang="en-US" dirty="0">
                <a:highlight>
                  <a:srgbClr val="F8F8F8"/>
                </a:highlight>
              </a:rPr>
              <a:t>DRAW.io</a:t>
            </a:r>
            <a:r>
              <a:rPr lang="ru-RU" dirty="0">
                <a:highlight>
                  <a:srgbClr val="F8F8F8"/>
                </a:highlight>
              </a:rPr>
              <a:t> Найден оригинальный способ хранения конфигураций оборудования в привязке к прорабатываемой технологии.</a:t>
            </a:r>
            <a:r>
              <a:rPr lang="en-US" dirty="0">
                <a:highlight>
                  <a:srgbClr val="F8F8F8"/>
                </a:highlight>
              </a:rPr>
              <a:t> </a:t>
            </a:r>
            <a:endParaRPr lang="ru-RU" dirty="0">
              <a:highlight>
                <a:srgbClr val="F8F8F8"/>
              </a:highlight>
            </a:endParaRPr>
          </a:p>
          <a:p>
            <a:pPr algn="r"/>
            <a:r>
              <a:rPr lang="ru-RU" dirty="0">
                <a:highlight>
                  <a:srgbClr val="F8F8F8"/>
                </a:highlight>
              </a:rPr>
              <a:t>Опубликована статья на </a:t>
            </a:r>
            <a:r>
              <a:rPr lang="ru-RU" dirty="0" err="1">
                <a:highlight>
                  <a:srgbClr val="F8F8F8"/>
                </a:highlight>
              </a:rPr>
              <a:t>хабре</a:t>
            </a:r>
            <a:r>
              <a:rPr lang="ru-RU" dirty="0">
                <a:highlight>
                  <a:srgbClr val="F8F8F8"/>
                </a:highlight>
              </a:rPr>
              <a:t> (</a:t>
            </a:r>
            <a:r>
              <a:rPr lang="en-US" dirty="0">
                <a:hlinkClick r:id="rId4"/>
              </a:rPr>
              <a:t>https://habr.com/ru/post/566992/</a:t>
            </a:r>
            <a:r>
              <a:rPr lang="ru-RU" dirty="0">
                <a:highlight>
                  <a:srgbClr val="F8F8F8"/>
                </a:highlight>
              </a:rPr>
              <a:t>) </a:t>
            </a:r>
          </a:p>
          <a:p>
            <a:pPr algn="r"/>
            <a:r>
              <a:rPr lang="ru-RU" dirty="0">
                <a:highlight>
                  <a:srgbClr val="F8F8F8"/>
                </a:highlight>
              </a:rPr>
              <a:t>и видео на </a:t>
            </a:r>
            <a:r>
              <a:rPr lang="en-US" dirty="0" err="1">
                <a:highlight>
                  <a:srgbClr val="F8F8F8"/>
                </a:highlight>
              </a:rPr>
              <a:t>youtube</a:t>
            </a:r>
            <a:r>
              <a:rPr lang="en-US" dirty="0">
                <a:highlight>
                  <a:srgbClr val="F8F8F8"/>
                </a:highlight>
              </a:rPr>
              <a:t> (</a:t>
            </a:r>
            <a:r>
              <a:rPr lang="en-US" dirty="0"/>
              <a:t>https://www.youtube.com/watch?v=UtD9xPK3C7k&amp;t=2s</a:t>
            </a:r>
            <a:r>
              <a:rPr lang="en-US" dirty="0">
                <a:highlight>
                  <a:srgbClr val="F8F8F8"/>
                </a:highlight>
              </a:rPr>
              <a:t>)</a:t>
            </a:r>
            <a:endParaRPr lang="ru-RU" dirty="0">
              <a:highlight>
                <a:srgbClr val="F8F8F8"/>
              </a:highlight>
            </a:endParaRPr>
          </a:p>
          <a:p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17AE5B-5F7D-4CC0-A457-437BE7DE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6" y="2664390"/>
            <a:ext cx="6210300" cy="41936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E9A86-D7DF-4593-9DAE-AB57CEC1A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673" y="2705174"/>
            <a:ext cx="4657593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5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1330</Words>
  <Application>Microsoft Office PowerPoint</Application>
  <PresentationFormat>Широкоэкранный</PresentationFormat>
  <Paragraphs>279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Fedor</dc:creator>
  <cp:lastModifiedBy>Fedor</cp:lastModifiedBy>
  <cp:revision>25</cp:revision>
  <dcterms:modified xsi:type="dcterms:W3CDTF">2021-07-29T21:26:03Z</dcterms:modified>
</cp:coreProperties>
</file>